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"/>
  </p:notesMasterIdLst>
  <p:sldIdLst>
    <p:sldId id="386" r:id="rId2"/>
    <p:sldId id="381" r:id="rId3"/>
    <p:sldId id="388" r:id="rId4"/>
  </p:sldIdLst>
  <p:sldSz cx="18002250" cy="12601575"/>
  <p:notesSz cx="6858000" cy="9144000"/>
  <p:defaultTextStyle>
    <a:defPPr>
      <a:defRPr lang="ru-RU"/>
    </a:defPPr>
    <a:lvl1pPr marL="0" algn="l" defTabSz="195844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79220" algn="l" defTabSz="195844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58440" algn="l" defTabSz="195844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37659" algn="l" defTabSz="195844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16878" algn="l" defTabSz="195844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96098" algn="l" defTabSz="195844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75318" algn="l" defTabSz="195844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54537" algn="l" defTabSz="195844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33756" algn="l" defTabSz="195844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068" y="84"/>
      </p:cViewPr>
      <p:guideLst>
        <p:guide orient="horz" pos="3969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B0D0A-906D-49E0-A8CD-397D8B159C32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685800"/>
            <a:ext cx="4895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9EFDD-E053-4D61-9BDE-8C9DB3C83AC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59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584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79220" algn="l" defTabSz="19584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58440" algn="l" defTabSz="19584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37659" algn="l" defTabSz="19584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916878" algn="l" defTabSz="19584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96098" algn="l" defTabSz="19584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75318" algn="l" defTabSz="19584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854537" algn="l" defTabSz="19584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833756" algn="l" defTabSz="19584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7105466"/>
            <a:ext cx="18002250" cy="54961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844" tIns="97922" rIns="195844" bIns="97922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8002250" cy="710546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844" tIns="97922" rIns="195844" bIns="9792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4873622"/>
            <a:ext cx="18002250" cy="42005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844" tIns="97922" rIns="195844" bIns="97922"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2940368"/>
            <a:ext cx="18002250" cy="938117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844" tIns="97922" rIns="195844" bIns="97922"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1534" y="9284055"/>
            <a:ext cx="11097864" cy="1620893"/>
          </a:xfrm>
        </p:spPr>
        <p:txBody>
          <a:bodyPr>
            <a:normAutofit/>
          </a:bodyPr>
          <a:lstStyle>
            <a:lvl1pPr marL="0" indent="0" algn="l">
              <a:buNone/>
              <a:defRPr sz="4700">
                <a:solidFill>
                  <a:schemeClr val="tx2"/>
                </a:solidFill>
              </a:defRPr>
            </a:lvl1pPr>
            <a:lvl2pPr marL="979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58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37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16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896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875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854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83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AF9B-3C2B-46BC-8B15-C536BF437297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365-B121-4151-9A5C-12A844E79AB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616" y="5755586"/>
            <a:ext cx="14126473" cy="3294944"/>
          </a:xfrm>
          <a:effectLst/>
        </p:spPr>
        <p:txBody>
          <a:bodyPr>
            <a:noAutofit/>
          </a:bodyPr>
          <a:lstStyle>
            <a:lvl1pPr marL="1370907" indent="-979220" algn="l"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50469" y="1344166"/>
            <a:ext cx="12601575" cy="638479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AF9B-3C2B-46BC-8B15-C536BF437297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365-B121-4151-9A5C-12A844E79A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71463" y="691851"/>
            <a:ext cx="4050506" cy="9625448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44350" y="1344171"/>
            <a:ext cx="9507660" cy="89940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AF9B-3C2B-46BC-8B15-C536BF437297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365-B121-4151-9A5C-12A844E79A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AF9B-3C2B-46BC-8B15-C536BF437297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365-B121-4151-9A5C-12A844E79AB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250281" y="1344168"/>
            <a:ext cx="12601575" cy="63847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105466"/>
            <a:ext cx="18002250" cy="54961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844" tIns="97922" rIns="195844" bIns="97922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8002250" cy="710546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844" tIns="97922" rIns="195844" bIns="9792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873622"/>
            <a:ext cx="18002250" cy="42005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844" tIns="97922" rIns="195844" bIns="97922"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2940368"/>
            <a:ext cx="18002250" cy="938117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844" tIns="97922" rIns="195844" bIns="97922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2853" y="3992241"/>
            <a:ext cx="11746874" cy="4452901"/>
          </a:xfrm>
          <a:effectLst/>
        </p:spPr>
        <p:txBody>
          <a:bodyPr anchor="b"/>
          <a:lstStyle>
            <a:lvl1pPr algn="r">
              <a:defRPr sz="98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1676" y="8466302"/>
            <a:ext cx="11754410" cy="1535158"/>
          </a:xfrm>
        </p:spPr>
        <p:txBody>
          <a:bodyPr anchor="t"/>
          <a:lstStyle>
            <a:lvl1pPr marL="0" indent="0" algn="r">
              <a:buNone/>
              <a:defRPr sz="4200">
                <a:solidFill>
                  <a:schemeClr val="tx2"/>
                </a:solidFill>
              </a:defRPr>
            </a:lvl1pPr>
            <a:lvl2pPr marL="97922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2pPr>
            <a:lvl3pPr marL="195844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2937659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4pPr>
            <a:lvl5pPr marL="3916878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5pPr>
            <a:lvl6pPr marL="4896098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6pPr>
            <a:lvl7pPr marL="5875318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7pPr>
            <a:lvl8pPr marL="685453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8pPr>
            <a:lvl9pPr marL="7833756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AF9B-3C2B-46BC-8B15-C536BF437297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365-B121-4151-9A5C-12A844E79A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AF9B-3C2B-46BC-8B15-C536BF437297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365-B121-4151-9A5C-12A844E79AB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50279" y="1344166"/>
            <a:ext cx="6588824" cy="63847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9145143" y="1344168"/>
            <a:ext cx="6588824" cy="63847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0282" y="1344170"/>
            <a:ext cx="6588824" cy="117556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51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979220" indent="0">
              <a:buNone/>
              <a:defRPr sz="4200" b="1"/>
            </a:lvl2pPr>
            <a:lvl3pPr marL="1958440" indent="0">
              <a:buNone/>
              <a:defRPr sz="3900" b="1"/>
            </a:lvl3pPr>
            <a:lvl4pPr marL="2937659" indent="0">
              <a:buNone/>
              <a:defRPr sz="3500" b="1"/>
            </a:lvl4pPr>
            <a:lvl5pPr marL="3916878" indent="0">
              <a:buNone/>
              <a:defRPr sz="3500" b="1"/>
            </a:lvl5pPr>
            <a:lvl6pPr marL="4896098" indent="0">
              <a:buNone/>
              <a:defRPr sz="3500" b="1"/>
            </a:lvl6pPr>
            <a:lvl7pPr marL="5875318" indent="0">
              <a:buNone/>
              <a:defRPr sz="3500" b="1"/>
            </a:lvl7pPr>
            <a:lvl8pPr marL="6854537" indent="0">
              <a:buNone/>
              <a:defRPr sz="3500" b="1"/>
            </a:lvl8pPr>
            <a:lvl9pPr marL="7833756" indent="0">
              <a:buNone/>
              <a:defRPr sz="3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6757" y="2573101"/>
            <a:ext cx="6588824" cy="5040630"/>
          </a:xfrm>
        </p:spPr>
        <p:txBody>
          <a:bodyPr>
            <a:normAutofit/>
          </a:bodyPr>
          <a:lstStyle>
            <a:lvl1pPr>
              <a:defRPr sz="3900"/>
            </a:lvl1pPr>
            <a:lvl2pPr>
              <a:defRPr sz="3900"/>
            </a:lvl2pPr>
            <a:lvl3pPr>
              <a:defRPr sz="35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9376" y="1344170"/>
            <a:ext cx="6588824" cy="117556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51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979220" indent="0">
              <a:buNone/>
              <a:defRPr sz="4200" b="1"/>
            </a:lvl2pPr>
            <a:lvl3pPr marL="1958440" indent="0">
              <a:buNone/>
              <a:defRPr sz="3900" b="1"/>
            </a:lvl3pPr>
            <a:lvl4pPr marL="2937659" indent="0">
              <a:buNone/>
              <a:defRPr sz="3500" b="1"/>
            </a:lvl4pPr>
            <a:lvl5pPr marL="3916878" indent="0">
              <a:buNone/>
              <a:defRPr sz="3500" b="1"/>
            </a:lvl5pPr>
            <a:lvl6pPr marL="4896098" indent="0">
              <a:buNone/>
              <a:defRPr sz="3500" b="1"/>
            </a:lvl6pPr>
            <a:lvl7pPr marL="5875318" indent="0">
              <a:buNone/>
              <a:defRPr sz="3500" b="1"/>
            </a:lvl7pPr>
            <a:lvl8pPr marL="6854537" indent="0">
              <a:buNone/>
              <a:defRPr sz="3500" b="1"/>
            </a:lvl8pPr>
            <a:lvl9pPr marL="7833756" indent="0">
              <a:buNone/>
              <a:defRPr sz="3500" b="1"/>
            </a:lvl9pPr>
          </a:lstStyle>
          <a:p>
            <a:pPr marL="0" lvl="0" indent="0" algn="ctr" defTabSz="1958440" rtl="0" eaLnBrk="1" latinLnBrk="0" hangingPunct="1">
              <a:spcBef>
                <a:spcPct val="20000"/>
              </a:spcBef>
              <a:spcAft>
                <a:spcPts val="642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893" y="2570721"/>
            <a:ext cx="6588824" cy="5040630"/>
          </a:xfrm>
        </p:spPr>
        <p:txBody>
          <a:bodyPr>
            <a:normAutofit/>
          </a:bodyPr>
          <a:lstStyle>
            <a:lvl1pPr>
              <a:defRPr sz="3900"/>
            </a:lvl1pPr>
            <a:lvl2pPr>
              <a:defRPr sz="3900"/>
            </a:lvl2pPr>
            <a:lvl3pPr>
              <a:defRPr sz="35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AF9B-3C2B-46BC-8B15-C536BF437297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365-B121-4151-9A5C-12A844E79AB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AF9B-3C2B-46BC-8B15-C536BF437297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365-B121-4151-9A5C-12A844E79A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AF9B-3C2B-46BC-8B15-C536BF437297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365-B121-4151-9A5C-12A844E79A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971" y="4060509"/>
            <a:ext cx="7158543" cy="2312480"/>
          </a:xfrm>
          <a:effectLst/>
        </p:spPr>
        <p:txBody>
          <a:bodyPr anchor="b">
            <a:noAutofit/>
          </a:bodyPr>
          <a:lstStyle>
            <a:lvl1pPr marL="489609" indent="-489609" algn="l">
              <a:defRPr sz="61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3487" y="1344170"/>
            <a:ext cx="7908636" cy="8994068"/>
          </a:xfrm>
        </p:spPr>
        <p:txBody>
          <a:bodyPr anchor="ctr"/>
          <a:lstStyle>
            <a:lvl1pPr>
              <a:defRPr sz="4700"/>
            </a:lvl1pPr>
            <a:lvl2pPr>
              <a:defRPr sz="4200"/>
            </a:lvl2pPr>
            <a:lvl3pPr>
              <a:defRPr sz="3900"/>
            </a:lvl3pPr>
            <a:lvl4pPr>
              <a:defRPr sz="3500"/>
            </a:lvl4pPr>
            <a:lvl5pPr>
              <a:defRPr sz="29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913" y="6427212"/>
            <a:ext cx="6671424" cy="3931366"/>
          </a:xfrm>
        </p:spPr>
        <p:txBody>
          <a:bodyPr/>
          <a:lstStyle>
            <a:lvl1pPr marL="0" indent="0">
              <a:buNone/>
              <a:defRPr sz="2900"/>
            </a:lvl1pPr>
            <a:lvl2pPr marL="979220" indent="0">
              <a:buNone/>
              <a:defRPr sz="2500"/>
            </a:lvl2pPr>
            <a:lvl3pPr marL="1958440" indent="0">
              <a:buNone/>
              <a:defRPr sz="2200"/>
            </a:lvl3pPr>
            <a:lvl4pPr marL="2937659" indent="0">
              <a:buNone/>
              <a:defRPr sz="2100"/>
            </a:lvl4pPr>
            <a:lvl5pPr marL="3916878" indent="0">
              <a:buNone/>
              <a:defRPr sz="2100"/>
            </a:lvl5pPr>
            <a:lvl6pPr marL="4896098" indent="0">
              <a:buNone/>
              <a:defRPr sz="2100"/>
            </a:lvl6pPr>
            <a:lvl7pPr marL="5875318" indent="0">
              <a:buNone/>
              <a:defRPr sz="2100"/>
            </a:lvl7pPr>
            <a:lvl8pPr marL="6854537" indent="0">
              <a:buNone/>
              <a:defRPr sz="2100"/>
            </a:lvl8pPr>
            <a:lvl9pPr marL="7833756" indent="0">
              <a:buNone/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AF9B-3C2B-46BC-8B15-C536BF437297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365-B121-4151-9A5C-12A844E79A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105466"/>
            <a:ext cx="18002250" cy="54961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844" tIns="97922" rIns="195844" bIns="9792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8002250" cy="710546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844" tIns="97922" rIns="195844" bIns="9792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4873622"/>
            <a:ext cx="18002250" cy="42005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844" tIns="97922" rIns="195844" bIns="97922"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2940368"/>
            <a:ext cx="18002250" cy="938117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844" tIns="97922" rIns="195844" bIns="97922"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810500" y="2100265"/>
            <a:ext cx="8101013" cy="574734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4200"/>
            </a:lvl1pPr>
            <a:lvl2pPr marL="979220" indent="0">
              <a:buNone/>
              <a:defRPr sz="6100"/>
            </a:lvl2pPr>
            <a:lvl3pPr marL="1958440" indent="0">
              <a:buNone/>
              <a:defRPr sz="5100"/>
            </a:lvl3pPr>
            <a:lvl4pPr marL="2937659" indent="0">
              <a:buNone/>
              <a:defRPr sz="4200"/>
            </a:lvl4pPr>
            <a:lvl5pPr marL="3916878" indent="0">
              <a:buNone/>
              <a:defRPr sz="4200"/>
            </a:lvl5pPr>
            <a:lvl6pPr marL="4896098" indent="0">
              <a:buNone/>
              <a:defRPr sz="4200"/>
            </a:lvl6pPr>
            <a:lvl7pPr marL="5875318" indent="0">
              <a:buNone/>
              <a:defRPr sz="4200"/>
            </a:lvl7pPr>
            <a:lvl8pPr marL="6854537" indent="0">
              <a:buNone/>
              <a:defRPr sz="4200"/>
            </a:lvl8pPr>
            <a:lvl9pPr marL="7833756" indent="0">
              <a:buNone/>
              <a:defRPr sz="42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8340" y="1856770"/>
            <a:ext cx="7272788" cy="3974550"/>
          </a:xfrm>
        </p:spPr>
        <p:txBody>
          <a:bodyPr anchor="b"/>
          <a:lstStyle>
            <a:lvl1pPr marL="391688" indent="-391688">
              <a:buFont typeface="Georgia" pitchFamily="18" charset="0"/>
              <a:buChar char="*"/>
              <a:defRPr sz="3500"/>
            </a:lvl1pPr>
            <a:lvl2pPr marL="979220" indent="0">
              <a:buNone/>
              <a:defRPr sz="2500"/>
            </a:lvl2pPr>
            <a:lvl3pPr marL="1958440" indent="0">
              <a:buNone/>
              <a:defRPr sz="2200"/>
            </a:lvl3pPr>
            <a:lvl4pPr marL="2937659" indent="0">
              <a:buNone/>
              <a:defRPr sz="2100"/>
            </a:lvl4pPr>
            <a:lvl5pPr marL="3916878" indent="0">
              <a:buNone/>
              <a:defRPr sz="2100"/>
            </a:lvl5pPr>
            <a:lvl6pPr marL="4896098" indent="0">
              <a:buNone/>
              <a:defRPr sz="2100"/>
            </a:lvl6pPr>
            <a:lvl7pPr marL="5875318" indent="0">
              <a:buNone/>
              <a:defRPr sz="2100"/>
            </a:lvl7pPr>
            <a:lvl8pPr marL="6854537" indent="0">
              <a:buNone/>
              <a:defRPr sz="2100"/>
            </a:lvl8pPr>
            <a:lvl9pPr marL="7833756" indent="0">
              <a:buNone/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AF9B-3C2B-46BC-8B15-C536BF437297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8365-B121-4151-9A5C-12A844E79AB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1808" y="8203374"/>
            <a:ext cx="12567591" cy="2100263"/>
          </a:xfrm>
        </p:spPr>
        <p:txBody>
          <a:bodyPr anchor="b">
            <a:noAutofit/>
          </a:bodyPr>
          <a:lstStyle>
            <a:lvl1pPr algn="l">
              <a:defRPr sz="9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381173"/>
            <a:ext cx="18002250" cy="322040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844" tIns="97922" rIns="195844" bIns="97922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8002250" cy="938117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844" tIns="97922" rIns="195844" bIns="9792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924259"/>
            <a:ext cx="18002250" cy="42005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844" tIns="97922" rIns="195844" bIns="97922"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2940368"/>
            <a:ext cx="18002250" cy="938117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844" tIns="97922" rIns="195844" bIns="97922"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0540" y="8033860"/>
            <a:ext cx="12821505" cy="2100263"/>
          </a:xfrm>
          <a:prstGeom prst="rect">
            <a:avLst/>
          </a:prstGeom>
          <a:effectLst/>
        </p:spPr>
        <p:txBody>
          <a:bodyPr vert="horz" lIns="195844" tIns="97922" rIns="195844" bIns="97922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0281" y="1345528"/>
            <a:ext cx="12601575" cy="6384798"/>
          </a:xfrm>
          <a:prstGeom prst="rect">
            <a:avLst/>
          </a:prstGeom>
        </p:spPr>
        <p:txBody>
          <a:bodyPr vert="horz" lIns="195844" tIns="97922" rIns="195844" bIns="9792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51519" y="11341419"/>
            <a:ext cx="4950619" cy="670917"/>
          </a:xfrm>
          <a:prstGeom prst="rect">
            <a:avLst/>
          </a:prstGeom>
        </p:spPr>
        <p:txBody>
          <a:bodyPr vert="horz" lIns="195844" tIns="97922" rIns="195844" bIns="97922" rtlCol="0" anchor="ctr"/>
          <a:lstStyle>
            <a:lvl1pPr algn="r"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D3AF9B-3C2B-46BC-8B15-C536BF437297}" type="datetimeFigureOut">
              <a:rPr lang="ru-RU" smtClean="0"/>
              <a:pPr/>
              <a:t>17.03.2020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0116" y="11341419"/>
            <a:ext cx="6600826" cy="670917"/>
          </a:xfrm>
          <a:prstGeom prst="rect">
            <a:avLst/>
          </a:prstGeom>
        </p:spPr>
        <p:txBody>
          <a:bodyPr vert="horz" lIns="195844" tIns="97922" rIns="195844" bIns="97922" rtlCol="0" anchor="ctr"/>
          <a:lstStyle>
            <a:lvl1pPr algn="l"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00938" y="11341419"/>
            <a:ext cx="3600450" cy="670917"/>
          </a:xfrm>
          <a:prstGeom prst="rect">
            <a:avLst/>
          </a:prstGeom>
        </p:spPr>
        <p:txBody>
          <a:bodyPr vert="horz" lIns="195844" tIns="97922" rIns="195844" bIns="97922" rtlCol="0" anchor="ctr"/>
          <a:lstStyle>
            <a:lvl1pPr algn="ctr">
              <a:defRPr sz="2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068365-B121-4151-9A5C-12A844E79A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marL="685454" indent="-685454" algn="r" defTabSz="195844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98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9609" indent="-391688" algn="l" defTabSz="1958440" rtl="0" eaLnBrk="1" latinLnBrk="0" hangingPunct="1">
        <a:spcBef>
          <a:spcPct val="20000"/>
        </a:spcBef>
        <a:spcAft>
          <a:spcPts val="6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175063" indent="-391688" algn="l" defTabSz="1958440" rtl="0" eaLnBrk="1" latinLnBrk="0" hangingPunct="1">
        <a:spcBef>
          <a:spcPct val="20000"/>
        </a:spcBef>
        <a:spcAft>
          <a:spcPts val="6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762595" indent="-391688" algn="l" defTabSz="1958440" rtl="0" eaLnBrk="1" latinLnBrk="0" hangingPunct="1">
        <a:spcBef>
          <a:spcPct val="20000"/>
        </a:spcBef>
        <a:spcAft>
          <a:spcPts val="6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3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350128" indent="-391688" algn="l" defTabSz="1958440" rtl="0" eaLnBrk="1" latinLnBrk="0" hangingPunct="1">
        <a:spcBef>
          <a:spcPct val="20000"/>
        </a:spcBef>
        <a:spcAft>
          <a:spcPts val="6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3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76829" indent="-391688" algn="l" defTabSz="1958440" rtl="0" eaLnBrk="1" latinLnBrk="0" hangingPunct="1">
        <a:spcBef>
          <a:spcPct val="20000"/>
        </a:spcBef>
        <a:spcAft>
          <a:spcPts val="6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64358" indent="-391688" algn="l" defTabSz="1958440" rtl="0" eaLnBrk="1" latinLnBrk="0" hangingPunct="1">
        <a:spcBef>
          <a:spcPct val="20000"/>
        </a:spcBef>
        <a:spcAft>
          <a:spcPts val="6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10644" indent="-391688" algn="l" defTabSz="1958440" rtl="0" eaLnBrk="1" latinLnBrk="0" hangingPunct="1">
        <a:spcBef>
          <a:spcPct val="20000"/>
        </a:spcBef>
        <a:spcAft>
          <a:spcPts val="6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96098" indent="-391688" algn="l" defTabSz="1958440" rtl="0" eaLnBrk="1" latinLnBrk="0" hangingPunct="1">
        <a:spcBef>
          <a:spcPct val="20000"/>
        </a:spcBef>
        <a:spcAft>
          <a:spcPts val="6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42382" indent="-391688" algn="l" defTabSz="1958440" rtl="0" eaLnBrk="1" latinLnBrk="0" hangingPunct="1">
        <a:spcBef>
          <a:spcPct val="20000"/>
        </a:spcBef>
        <a:spcAft>
          <a:spcPts val="6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5844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79220" algn="l" defTabSz="195844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58440" algn="l" defTabSz="195844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37659" algn="l" defTabSz="195844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16878" algn="l" defTabSz="195844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896098" algn="l" defTabSz="195844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75318" algn="l" defTabSz="195844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54537" algn="l" defTabSz="195844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33756" algn="l" defTabSz="195844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7228" y="152761"/>
            <a:ext cx="16202025" cy="1539513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Bef>
                <a:spcPts val="2570"/>
              </a:spcBef>
              <a:buNone/>
            </a:pPr>
            <a:r>
              <a:rPr lang="ru-RU" sz="2400" u="sng" dirty="0">
                <a:effectLst/>
                <a:latin typeface="Times New Roman" pitchFamily="18" charset="0"/>
                <a:cs typeface="Times New Roman" pitchFamily="18" charset="0"/>
              </a:rPr>
              <a:t>Предоставление субсидий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в рамках </a:t>
            </a:r>
            <a:r>
              <a:rPr lang="ru-RU" sz="2400" cap="all" dirty="0">
                <a:effectLst/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развития и поддержки субъектов малого и среднего предпринимательства в муниципальном районе Гафурийский район Республики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Башкортостан на приоритетные виды деятельности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9690" y="2079824"/>
            <a:ext cx="3312000" cy="900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Субсидирование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на начальной стадии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становления бизнеса (до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тыс. руб.).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Условия: </a:t>
            </a:r>
          </a:p>
          <a:p>
            <a:pPr marL="187004" indent="-187004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момента регистрации ИП прошло не более года,</a:t>
            </a:r>
          </a:p>
          <a:p>
            <a:pPr marL="187004" indent="-187004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факт. вложение собственных средств не менее 15 % от запрашиваемых.</a:t>
            </a:r>
          </a:p>
          <a:p>
            <a:pPr marL="97921" indent="0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7921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Предметом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субсидирования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могут быть любые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затраты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направленные на развитие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деятельности, за исключением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оплаты труда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сотрудников, уплаты налогов,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погашения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кредитов,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приобретения легковых автомобилей, жилых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помещений,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оплаты денежных обязательств по сделкам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совершенным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 физ. лицами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921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788276" y="2073274"/>
            <a:ext cx="3312000" cy="900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195844" tIns="97922" rIns="195844" bIns="9792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Субсидии на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уплату лизинговых платежей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 договору (договорам) лизинга (до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.):</a:t>
            </a:r>
          </a:p>
          <a:p>
            <a:pPr marL="96838" indent="-96838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 лизинговые платежи не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более  70%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от факт. затрат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текущем году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96838" indent="-96838">
              <a:spcBef>
                <a:spcPts val="0"/>
              </a:spcBef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 первый взнос 100%, но не более 50%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стоимости договора лизинга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Условия: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Обязательства по договорам лизинга погашены на момент получения субсидии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Предметом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договора лизинга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должны быть: оборудование, транспортные средства, универсальные мобильные платформы , нестационарные объекты 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381579" y="2051374"/>
            <a:ext cx="3312000" cy="900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195844" tIns="97922" rIns="195844" bIns="9792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Субсидирование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 сфере услуг по обеспечению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гос.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 муниципальных учреждений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бизнеса (до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300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тыс. руб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не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менее 15 новых рабочих мест,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тыс.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руб. - не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менее 10 новых рабочих мест,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руб. - не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менее 5 новых рабочих мест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Условия:</a:t>
            </a:r>
          </a:p>
          <a:p>
            <a:pPr marL="0" indent="0">
              <a:spcBef>
                <a:spcPts val="0"/>
              </a:spcBef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вновь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зарег.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МСП в текущем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фин. году;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факт. вложение собственных средств не менее 10 % от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запрашиваемых.</a:t>
            </a:r>
          </a:p>
          <a:p>
            <a:pPr marL="0" indent="0">
              <a:spcBef>
                <a:spcPts val="0"/>
              </a:spcBef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Предмет субсидирования: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любые затраты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направленные на развитие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исключением: погашения кредитов, приобретения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легковых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автомобилей, жилых помещений, оплаты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денежных обязательств 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сделкам, совершенным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физ. лицами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0945341" y="2075419"/>
            <a:ext cx="3312000" cy="900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195844" tIns="97922" rIns="195844" bIns="9792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Субсидирование создания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(или)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коворкинг-центров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бизнеса (до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млн. руб.)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Условия:</a:t>
            </a:r>
          </a:p>
          <a:p>
            <a:pPr marL="90488" indent="-88900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факт. вложение собственных средств не менее 10 % от запрашиваемых</a:t>
            </a:r>
          </a:p>
          <a:p>
            <a:pPr marL="90488" indent="-88900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функционирование коворкинг-центра не менее 3 лет с момента получения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субсидии, площадью не менее 100 м</a:t>
            </a:r>
            <a:r>
              <a:rPr lang="ru-RU" sz="1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Предмет субсидирования: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монтаж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оборудования, оргтехники, мебели, приобретение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лицензионного программного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обеспечения, ремонтно-отделочные работы, оплата аренды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578544" y="1729198"/>
            <a:ext cx="425298" cy="396944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5125758" y="1678473"/>
            <a:ext cx="318518" cy="396946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1289630" y="1678473"/>
            <a:ext cx="283531" cy="396944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12" y="11447340"/>
            <a:ext cx="993729" cy="1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513834" y="11413716"/>
            <a:ext cx="13559694" cy="1059531"/>
          </a:xfrm>
          <a:prstGeom prst="rect">
            <a:avLst/>
          </a:prstGeom>
        </p:spPr>
        <p:txBody>
          <a:bodyPr wrap="none" lIns="195844" tIns="97922" rIns="195844" bIns="97922">
            <a:spAutoFit/>
          </a:bodyPr>
          <a:lstStyle/>
          <a:p>
            <a:r>
              <a:rPr lang="ru-RU" sz="2800" b="1" i="1" dirty="0" smtClean="0">
                <a:solidFill>
                  <a:srgbClr val="003300"/>
                </a:solidFill>
                <a:latin typeface="Times New Roman" pitchFamily="18" charset="0"/>
              </a:rPr>
              <a:t>Администрация МР Гафурийский район, сектор развития предпринимательства</a:t>
            </a:r>
          </a:p>
          <a:p>
            <a:r>
              <a:rPr lang="ru-RU" sz="2800" b="1" i="1" dirty="0">
                <a:solidFill>
                  <a:srgbClr val="003300"/>
                </a:solidFill>
                <a:latin typeface="Times New Roman" pitchFamily="18" charset="0"/>
              </a:rPr>
              <a:t>с</a:t>
            </a:r>
            <a:r>
              <a:rPr lang="ru-RU" sz="2800" b="1" i="1" dirty="0" smtClean="0">
                <a:solidFill>
                  <a:srgbClr val="003300"/>
                </a:solidFill>
                <a:latin typeface="Times New Roman" pitchFamily="18" charset="0"/>
              </a:rPr>
              <a:t>. Красноусольский, ул. Октябрьская, 2, </a:t>
            </a:r>
            <a:r>
              <a:rPr lang="ru-RU" sz="2800" b="1" i="1" dirty="0" err="1" smtClean="0">
                <a:solidFill>
                  <a:srgbClr val="003300"/>
                </a:solidFill>
                <a:latin typeface="Times New Roman" pitchFamily="18" charset="0"/>
              </a:rPr>
              <a:t>каб</a:t>
            </a:r>
            <a:r>
              <a:rPr lang="ru-RU" sz="2800" b="1" i="1" dirty="0" smtClean="0">
                <a:solidFill>
                  <a:srgbClr val="003300"/>
                </a:solidFill>
                <a:latin typeface="Times New Roman" pitchFamily="18" charset="0"/>
              </a:rPr>
              <a:t>. 107, тел. 8(34740)21406</a:t>
            </a:r>
            <a:endParaRPr lang="ru-RU" sz="2800" i="1" dirty="0">
              <a:solidFill>
                <a:srgbClr val="003300"/>
              </a:solidFill>
              <a:latin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8069744" y="1678473"/>
            <a:ext cx="318518" cy="396946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бъект 2"/>
          <p:cNvSpPr txBox="1">
            <a:spLocks/>
          </p:cNvSpPr>
          <p:nvPr/>
        </p:nvSpPr>
        <p:spPr>
          <a:xfrm>
            <a:off x="14412283" y="2051374"/>
            <a:ext cx="3312000" cy="900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195844" tIns="97922" rIns="195844" bIns="9792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Субсидии на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уплату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части процентной ставки по кредитному договору, заключенному на инвестиционные цели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(до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тыс. руб.) 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Условия: 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Обязательства по договорам лизинга погашены на момент получения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субсидии</a:t>
            </a:r>
          </a:p>
          <a:p>
            <a:pPr marL="0" indent="0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Предмет субсидирования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затраты по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уплате процентов по кредитному(-ым) договору(-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), фактически произведенные с момента заключения договора(-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до момента обращения за субсидией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4943292" y="1654430"/>
            <a:ext cx="567064" cy="396944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12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5"/>
          <p:cNvGrpSpPr>
            <a:grpSpLocks/>
          </p:cNvGrpSpPr>
          <p:nvPr/>
        </p:nvGrpSpPr>
        <p:grpSpPr bwMode="auto">
          <a:xfrm>
            <a:off x="493815" y="11096393"/>
            <a:ext cx="17224028" cy="1385591"/>
            <a:chOff x="251520" y="6039000"/>
            <a:chExt cx="8748019" cy="753709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971551" y="6053137"/>
              <a:ext cx="8027988" cy="603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ru-RU" sz="3300" b="1" i="1" dirty="0" smtClean="0">
                  <a:solidFill>
                    <a:srgbClr val="003300"/>
                  </a:solidFill>
                  <a:latin typeface="Times New Roman" pitchFamily="18" charset="0"/>
                </a:rPr>
                <a:t>Центр занятости населения МР Гафурийский район</a:t>
              </a:r>
            </a:p>
            <a:p>
              <a:r>
                <a:rPr lang="ru-RU" sz="3300" b="1" i="1" dirty="0">
                  <a:solidFill>
                    <a:srgbClr val="003300"/>
                  </a:solidFill>
                  <a:latin typeface="Times New Roman" pitchFamily="18" charset="0"/>
                </a:rPr>
                <a:t>с</a:t>
              </a:r>
              <a:r>
                <a:rPr lang="ru-RU" sz="3300" b="1" i="1" dirty="0" smtClean="0">
                  <a:solidFill>
                    <a:srgbClr val="003300"/>
                  </a:solidFill>
                  <a:latin typeface="Times New Roman" pitchFamily="18" charset="0"/>
                </a:rPr>
                <a:t>. Красноусольский, ул. Коммунистическая, 1, тел. 8(34740)21281</a:t>
              </a:r>
              <a:endParaRPr lang="ru-RU" sz="3300" i="1" dirty="0">
                <a:solidFill>
                  <a:srgbClr val="003300"/>
                </a:solidFill>
                <a:latin typeface="Times New Roman" pitchFamily="18" charset="0"/>
              </a:endParaRPr>
            </a:p>
          </p:txBody>
        </p:sp>
        <p:pic>
          <p:nvPicPr>
            <p:cNvPr id="11" name="Рисунок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039000"/>
              <a:ext cx="605875" cy="7537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Заголовок 2"/>
          <p:cNvSpPr>
            <a:spLocks/>
          </p:cNvSpPr>
          <p:nvPr/>
        </p:nvSpPr>
        <p:spPr bwMode="auto">
          <a:xfrm>
            <a:off x="1345777" y="611256"/>
            <a:ext cx="15551053" cy="1048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5844" tIns="97922" rIns="195844" bIns="97922" anchor="ctr"/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Получение единовременной финансовой помощи безработным гражданам, обратившимся в ГКУ Центр занятости населения, и готовым открыть собственное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дело</a:t>
            </a: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Условия получения помощи: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достижение гражданином 18-летнего возраста на дату подачи заявления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б) отсутствие государственной регистрации в качестве ИП в течение 12 месяцев, предшествовавших дню признания гражданина в установленном порядке безработным;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в) наличие документов (заявление, бизнес-план предпринимательской деятельности, заключение, содержащее рекомендации по ведению предпринимательской деятельности)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г) выдача Комиссией заключения по бизнес-плану, содержащего предложение о предоставлении единовременной финансовой помощи на ведение предпринимательской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Сумма поддержки: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96 тыс. руб</a:t>
            </a:r>
            <a:r>
              <a:rPr lang="ru-RU" sz="3600" dirty="0" smtClean="0"/>
              <a:t>. </a:t>
            </a:r>
            <a:endParaRPr lang="ru-RU" sz="36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4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5"/>
          <p:cNvGrpSpPr>
            <a:grpSpLocks/>
          </p:cNvGrpSpPr>
          <p:nvPr/>
        </p:nvGrpSpPr>
        <p:grpSpPr bwMode="auto">
          <a:xfrm>
            <a:off x="493815" y="11096393"/>
            <a:ext cx="17224028" cy="1385591"/>
            <a:chOff x="251520" y="6039000"/>
            <a:chExt cx="8748019" cy="753709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971551" y="6053137"/>
              <a:ext cx="8027988" cy="603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ru-RU" sz="3300" b="1" i="1" dirty="0" smtClean="0">
                  <a:solidFill>
                    <a:srgbClr val="003300"/>
                  </a:solidFill>
                  <a:latin typeface="Times New Roman" pitchFamily="18" charset="0"/>
                </a:rPr>
                <a:t>Отделение в </a:t>
              </a:r>
              <a:r>
                <a:rPr lang="ru-RU" sz="3300" b="1" i="1" dirty="0" err="1" smtClean="0">
                  <a:solidFill>
                    <a:srgbClr val="003300"/>
                  </a:solidFill>
                  <a:latin typeface="Times New Roman" pitchFamily="18" charset="0"/>
                </a:rPr>
                <a:t>Гафурийском</a:t>
              </a:r>
              <a:r>
                <a:rPr lang="ru-RU" sz="3300" b="1" i="1" dirty="0" smtClean="0">
                  <a:solidFill>
                    <a:srgbClr val="003300"/>
                  </a:solidFill>
                  <a:latin typeface="Times New Roman" pitchFamily="18" charset="0"/>
                </a:rPr>
                <a:t> районе ГБУ Центр «Семья»</a:t>
              </a:r>
              <a:endParaRPr lang="ru-RU" sz="3300" b="1" i="1" dirty="0" smtClean="0">
                <a:solidFill>
                  <a:srgbClr val="003300"/>
                </a:solidFill>
                <a:latin typeface="Times New Roman" pitchFamily="18" charset="0"/>
              </a:endParaRPr>
            </a:p>
            <a:p>
              <a:r>
                <a:rPr lang="ru-RU" sz="3300" b="1" i="1" dirty="0">
                  <a:solidFill>
                    <a:srgbClr val="003300"/>
                  </a:solidFill>
                  <a:latin typeface="Times New Roman" pitchFamily="18" charset="0"/>
                </a:rPr>
                <a:t>с</a:t>
              </a:r>
              <a:r>
                <a:rPr lang="ru-RU" sz="3300" b="1" i="1" dirty="0" smtClean="0">
                  <a:solidFill>
                    <a:srgbClr val="003300"/>
                  </a:solidFill>
                  <a:latin typeface="Times New Roman" pitchFamily="18" charset="0"/>
                </a:rPr>
                <a:t>. Красноусольский, ул. </a:t>
              </a:r>
              <a:r>
                <a:rPr lang="ru-RU" sz="3300" b="1" i="1" dirty="0" smtClean="0">
                  <a:solidFill>
                    <a:srgbClr val="003300"/>
                  </a:solidFill>
                  <a:latin typeface="Times New Roman" pitchFamily="18" charset="0"/>
                </a:rPr>
                <a:t>Калмыкова, 16/1, </a:t>
              </a:r>
              <a:r>
                <a:rPr lang="ru-RU" sz="3300" b="1" i="1" dirty="0" smtClean="0">
                  <a:solidFill>
                    <a:srgbClr val="003300"/>
                  </a:solidFill>
                  <a:latin typeface="Times New Roman" pitchFamily="18" charset="0"/>
                </a:rPr>
                <a:t>тел. </a:t>
              </a:r>
              <a:r>
                <a:rPr lang="ru-RU" sz="3300" b="1" i="1" dirty="0" smtClean="0">
                  <a:solidFill>
                    <a:srgbClr val="003300"/>
                  </a:solidFill>
                  <a:latin typeface="Times New Roman" pitchFamily="18" charset="0"/>
                </a:rPr>
                <a:t>8(34740)27377</a:t>
              </a:r>
              <a:endParaRPr lang="ru-RU" sz="3300" i="1" dirty="0">
                <a:solidFill>
                  <a:srgbClr val="003300"/>
                </a:solidFill>
                <a:latin typeface="Times New Roman" pitchFamily="18" charset="0"/>
              </a:endParaRPr>
            </a:p>
          </p:txBody>
        </p:sp>
        <p:pic>
          <p:nvPicPr>
            <p:cNvPr id="11" name="Рисунок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039000"/>
              <a:ext cx="605875" cy="7537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Заголовок 2"/>
          <p:cNvSpPr>
            <a:spLocks/>
          </p:cNvSpPr>
          <p:nvPr/>
        </p:nvSpPr>
        <p:spPr bwMode="auto">
          <a:xfrm>
            <a:off x="1345777" y="611256"/>
            <a:ext cx="15551053" cy="1048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5844" tIns="97922" rIns="195844" bIns="97922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Получение адресной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социальной помощи на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основании социального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контракта 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Категория получателей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малоимущие семьи, малоимущие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одиноко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проживающие граждане,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которые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имеют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среднедушевой доход ниже величин прожиточного минимума, установленных в Республике Башкортостан для соответствующих социально-демографических групп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населения и зарегистрированные в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налоговом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органе как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самозанятые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(плательщики налога на профессиональный доход)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поддержки:  </a:t>
            </a:r>
            <a:r>
              <a:rPr lang="ru-RU" sz="3600" dirty="0"/>
              <a:t> 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елающие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вести личное подсобное хозяйство (ЛПХ) могут претендовать на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тыс., переобучиться –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тыс., на создание и развитие собственного бизнеса выделят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тыс. рублей. В отличие от пособий здесь предполагается обратная связь, наличие постоянного информационного обмена.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8931</TotalTime>
  <Words>641</Words>
  <Application>Microsoft Office PowerPoint</Application>
  <PresentationFormat>Произвольный</PresentationFormat>
  <Paragraphs>50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Предоставление субсидий в рамках программы развития и поддержки субъектов малого и среднего предпринимательства в муниципальном районе Гафурийский район Республики Башкортостан на приоритетные виды деятельности </vt:lpstr>
      <vt:lpstr>Презентация PowerPoint</vt:lpstr>
      <vt:lpstr>Презентация PowerPoint</vt:lpstr>
    </vt:vector>
  </TitlesOfParts>
  <Company>SamForum.ws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Поздравляем с Днем  российского предпринимательства</dc:title>
  <dc:creator>SamLab.ws</dc:creator>
  <cp:lastModifiedBy>Лилия</cp:lastModifiedBy>
  <cp:revision>293</cp:revision>
  <dcterms:created xsi:type="dcterms:W3CDTF">2013-05-29T05:40:03Z</dcterms:created>
  <dcterms:modified xsi:type="dcterms:W3CDTF">2020-03-17T10:47:12Z</dcterms:modified>
</cp:coreProperties>
</file>